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70" r:id="rId3"/>
    <p:sldId id="258" r:id="rId4"/>
    <p:sldId id="259" r:id="rId5"/>
    <p:sldId id="260" r:id="rId6"/>
    <p:sldId id="271" r:id="rId7"/>
    <p:sldId id="261" r:id="rId8"/>
    <p:sldId id="273" r:id="rId9"/>
    <p:sldId id="274" r:id="rId10"/>
    <p:sldId id="263" r:id="rId11"/>
    <p:sldId id="264" r:id="rId12"/>
    <p:sldId id="262" r:id="rId13"/>
    <p:sldId id="275" r:id="rId14"/>
    <p:sldId id="276" r:id="rId15"/>
    <p:sldId id="277" r:id="rId16"/>
    <p:sldId id="278" r:id="rId17"/>
    <p:sldId id="279" r:id="rId18"/>
    <p:sldId id="268"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9A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CC8F-695A-41CC-A878-DBBF33FE9A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EC463B-5D96-4A1B-BC93-3E3CB34A2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9EA6A7-963E-44D2-BEE1-73A3265DF2BA}"/>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5" name="Footer Placeholder 4">
            <a:extLst>
              <a:ext uri="{FF2B5EF4-FFF2-40B4-BE49-F238E27FC236}">
                <a16:creationId xmlns:a16="http://schemas.microsoft.com/office/drawing/2014/main" id="{84D5C957-6BE3-4880-96F6-B47712E8DF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6F3E33-4CAC-416A-BDCB-70F64AF8C969}"/>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138375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D97CC-508F-4EFB-BDBE-5C48972845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BAA0F7-49FC-4A4C-BF08-60280A4D49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3912AD-B045-4D51-A579-52087C74E963}"/>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5" name="Footer Placeholder 4">
            <a:extLst>
              <a:ext uri="{FF2B5EF4-FFF2-40B4-BE49-F238E27FC236}">
                <a16:creationId xmlns:a16="http://schemas.microsoft.com/office/drawing/2014/main" id="{F8EB248C-7B19-4534-A92A-D2A35F03B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FAFC10-2872-4DA0-B18B-AF86D581B975}"/>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275415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FB7328-E10F-458C-AB76-7833217933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EA9B93-CC93-471C-9473-F40D2BF347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314A56-67BC-4C0D-B22D-1DBDAA5CEA2E}"/>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5" name="Footer Placeholder 4">
            <a:extLst>
              <a:ext uri="{FF2B5EF4-FFF2-40B4-BE49-F238E27FC236}">
                <a16:creationId xmlns:a16="http://schemas.microsoft.com/office/drawing/2014/main" id="{6F278B28-2BC3-42ED-BF26-06ADE6D40D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F2EB20-952E-4502-9BD8-53D78F687719}"/>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305198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B79C-216F-4E8D-812E-C34D335AC3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9530EF-EC96-4F25-85E5-9C733C0E094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2FFE84-5A6C-4CC1-921C-5924B263E1DB}"/>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5" name="Footer Placeholder 4">
            <a:extLst>
              <a:ext uri="{FF2B5EF4-FFF2-40B4-BE49-F238E27FC236}">
                <a16:creationId xmlns:a16="http://schemas.microsoft.com/office/drawing/2014/main" id="{18372D27-70EA-4971-85F9-34A96886EC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CBE3D0-8B7E-441F-9E54-9847F3284B15}"/>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2105140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A66C-EEF4-4079-9A38-BDC5F01B93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89A8AB-ACBF-4D26-A7BD-0C50F8607E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317E7F-2FEE-4227-81DE-EB50B53A3B6F}"/>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5" name="Footer Placeholder 4">
            <a:extLst>
              <a:ext uri="{FF2B5EF4-FFF2-40B4-BE49-F238E27FC236}">
                <a16:creationId xmlns:a16="http://schemas.microsoft.com/office/drawing/2014/main" id="{1975790F-0B39-4BC6-A714-1FE0C516F7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4145E0-5885-4D09-973D-96F1674E16B3}"/>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49318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66A5E-FA1B-49F7-A209-709DEB504A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B6E285-7853-4F86-9691-514A625CF68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871FB1-3C00-4AD8-A9A6-D0BB6B505AD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D01614-2531-4FA1-B5DA-93FC9D46A294}"/>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6" name="Footer Placeholder 5">
            <a:extLst>
              <a:ext uri="{FF2B5EF4-FFF2-40B4-BE49-F238E27FC236}">
                <a16:creationId xmlns:a16="http://schemas.microsoft.com/office/drawing/2014/main" id="{E167FE11-B09E-44DA-9BDE-33EB5B250C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AB6D08-209F-4ACC-92F0-74520979EDFE}"/>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326427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AC41B-4E8E-44D8-8A35-AD11A53612E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C572DE-4785-40EB-81D8-039B9DC709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7439E9-1DA3-4515-8910-BA8B2143264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E8BE14-81DA-4DAE-8E76-7219A39B7B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6EED3C-A06F-4C3A-9535-CA40992866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CF51A1-9008-49DC-A85E-378E46F20681}"/>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8" name="Footer Placeholder 7">
            <a:extLst>
              <a:ext uri="{FF2B5EF4-FFF2-40B4-BE49-F238E27FC236}">
                <a16:creationId xmlns:a16="http://schemas.microsoft.com/office/drawing/2014/main" id="{E6EBBD35-B912-42FB-9523-F280DD7205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F1E359-5472-41C4-9A86-3E1D58014181}"/>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306479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7253-E5E1-4DDC-986E-83C49416E9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DD12E0B-514C-4FA3-84DA-829EEE9EFB4A}"/>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4" name="Footer Placeholder 3">
            <a:extLst>
              <a:ext uri="{FF2B5EF4-FFF2-40B4-BE49-F238E27FC236}">
                <a16:creationId xmlns:a16="http://schemas.microsoft.com/office/drawing/2014/main" id="{0B1029EB-6ECA-4C7E-B72D-2D15E95422E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D8952A-FCDE-4D41-9D41-1AF1266BB9FF}"/>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219553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1B3AD-A4DF-40D7-8A6E-DBF9FC42205E}"/>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3" name="Footer Placeholder 2">
            <a:extLst>
              <a:ext uri="{FF2B5EF4-FFF2-40B4-BE49-F238E27FC236}">
                <a16:creationId xmlns:a16="http://schemas.microsoft.com/office/drawing/2014/main" id="{BC6F6159-8C1E-43D9-9501-16E94FD628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88A5C3-9572-4563-B9D9-A919B58834F5}"/>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1460681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04D0-793D-4CD2-8145-4EB17D3E9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1B406E-BAC3-4513-9AFB-1B8BD5537A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40F8FF-0273-4D06-9CEF-91ED15E9E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AB7D0D-C956-4425-8D0E-BF9FAD30359C}"/>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6" name="Footer Placeholder 5">
            <a:extLst>
              <a:ext uri="{FF2B5EF4-FFF2-40B4-BE49-F238E27FC236}">
                <a16:creationId xmlns:a16="http://schemas.microsoft.com/office/drawing/2014/main" id="{A1654B52-A8FC-4463-A4B0-391B5A1D6F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D6E97E-1CB4-4110-8E83-FFAE9B4987FF}"/>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3079337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0A89E-B6C2-40E5-AE44-81B2161292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855E4B-3B5D-4BA6-AFAF-345C100338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AA3E1A-8C28-4167-98F4-3812E8EA5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57B8C6-2E40-4546-A1D8-EFF17C4B6F5B}"/>
              </a:ext>
            </a:extLst>
          </p:cNvPr>
          <p:cNvSpPr>
            <a:spLocks noGrp="1"/>
          </p:cNvSpPr>
          <p:nvPr>
            <p:ph type="dt" sz="half" idx="10"/>
          </p:nvPr>
        </p:nvSpPr>
        <p:spPr/>
        <p:txBody>
          <a:bodyPr/>
          <a:lstStyle/>
          <a:p>
            <a:fld id="{22779BC3-8EF5-4CEF-B8A0-FA573AA0F542}" type="datetimeFigureOut">
              <a:rPr lang="en-GB" smtClean="0"/>
              <a:t>20/03/2026</a:t>
            </a:fld>
            <a:endParaRPr lang="en-GB"/>
          </a:p>
        </p:txBody>
      </p:sp>
      <p:sp>
        <p:nvSpPr>
          <p:cNvPr id="6" name="Footer Placeholder 5">
            <a:extLst>
              <a:ext uri="{FF2B5EF4-FFF2-40B4-BE49-F238E27FC236}">
                <a16:creationId xmlns:a16="http://schemas.microsoft.com/office/drawing/2014/main" id="{967F3CD6-97F7-4754-B69F-ED74949E5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7B35B1-7D72-41B9-816D-B429D25EA7CC}"/>
              </a:ext>
            </a:extLst>
          </p:cNvPr>
          <p:cNvSpPr>
            <a:spLocks noGrp="1"/>
          </p:cNvSpPr>
          <p:nvPr>
            <p:ph type="sldNum" sz="quarter" idx="12"/>
          </p:nvPr>
        </p:nvSpPr>
        <p:spPr/>
        <p:txBody>
          <a:bodyPr/>
          <a:lstStyle/>
          <a:p>
            <a:fld id="{6C599E34-32CA-4A64-A545-F39AA6BC8911}" type="slidenum">
              <a:rPr lang="en-GB" smtClean="0"/>
              <a:t>‹#›</a:t>
            </a:fld>
            <a:endParaRPr lang="en-GB"/>
          </a:p>
        </p:txBody>
      </p:sp>
    </p:spTree>
    <p:extLst>
      <p:ext uri="{BB962C8B-B14F-4D97-AF65-F5344CB8AC3E}">
        <p14:creationId xmlns:p14="http://schemas.microsoft.com/office/powerpoint/2010/main" val="28280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12404E-EA10-454B-B222-A8C372474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E6625E-421E-4E80-B2E6-7A048091F7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8632D3-6802-48EC-BE97-41D17CE23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79BC3-8EF5-4CEF-B8A0-FA573AA0F542}" type="datetimeFigureOut">
              <a:rPr lang="en-GB" smtClean="0"/>
              <a:t>20/03/2026</a:t>
            </a:fld>
            <a:endParaRPr lang="en-GB"/>
          </a:p>
        </p:txBody>
      </p:sp>
      <p:sp>
        <p:nvSpPr>
          <p:cNvPr id="5" name="Footer Placeholder 4">
            <a:extLst>
              <a:ext uri="{FF2B5EF4-FFF2-40B4-BE49-F238E27FC236}">
                <a16:creationId xmlns:a16="http://schemas.microsoft.com/office/drawing/2014/main" id="{B5A4D2E5-3AB7-4024-A6C2-28B0F7B47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C14CCE-B3CF-40FB-BB97-6819166D6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99E34-32CA-4A64-A545-F39AA6BC8911}" type="slidenum">
              <a:rPr lang="en-GB" smtClean="0"/>
              <a:t>‹#›</a:t>
            </a:fld>
            <a:endParaRPr lang="en-GB"/>
          </a:p>
        </p:txBody>
      </p:sp>
    </p:spTree>
    <p:extLst>
      <p:ext uri="{BB962C8B-B14F-4D97-AF65-F5344CB8AC3E}">
        <p14:creationId xmlns:p14="http://schemas.microsoft.com/office/powerpoint/2010/main" val="1408030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C667E9-4949-46A9-ACDD-A55A66CD1687}"/>
              </a:ext>
            </a:extLst>
          </p:cNvPr>
          <p:cNvSpPr txBox="1"/>
          <p:nvPr/>
        </p:nvSpPr>
        <p:spPr>
          <a:xfrm>
            <a:off x="1616364" y="350892"/>
            <a:ext cx="9781309" cy="5909310"/>
          </a:xfrm>
          <a:prstGeom prst="rect">
            <a:avLst/>
          </a:prstGeom>
          <a:noFill/>
        </p:spPr>
        <p:txBody>
          <a:bodyPr wrap="square" rtlCol="0">
            <a:spAutoFit/>
          </a:bodyPr>
          <a:lstStyle/>
          <a:p>
            <a:r>
              <a:rPr lang="en-GB" sz="5400" b="1" u="sng" dirty="0">
                <a:latin typeface="Another Typewriter" pitchFamily="1" charset="0"/>
              </a:rPr>
              <a:t>Set Apart For His Glory </a:t>
            </a:r>
            <a:r>
              <a:rPr lang="en-GB" sz="5400" b="1" dirty="0">
                <a:latin typeface="Another Typewriter" pitchFamily="1" charset="0"/>
              </a:rPr>
              <a:t>:</a:t>
            </a:r>
          </a:p>
          <a:p>
            <a:r>
              <a:rPr lang="en-GB" sz="5400" b="1" u="sng" dirty="0">
                <a:latin typeface="Another Typewriter" pitchFamily="1" charset="0"/>
              </a:rPr>
              <a:t>Holiness In Action</a:t>
            </a:r>
            <a:br>
              <a:rPr lang="en-GB" sz="5400" b="1" dirty="0">
                <a:latin typeface="Another Typewriter" pitchFamily="1" charset="0"/>
              </a:rPr>
            </a:br>
            <a:endParaRPr lang="en-GB" sz="5400" b="1" dirty="0">
              <a:latin typeface="Another Typewriter" pitchFamily="1" charset="0"/>
            </a:endParaRPr>
          </a:p>
          <a:p>
            <a:r>
              <a:rPr lang="en-GB" sz="5400" b="1" dirty="0">
                <a:latin typeface="Another Typewriter" pitchFamily="1" charset="0"/>
              </a:rPr>
              <a:t>UNITY :– </a:t>
            </a:r>
            <a:br>
              <a:rPr lang="en-GB" sz="5400" b="1" dirty="0">
                <a:latin typeface="Another Typewriter" pitchFamily="1" charset="0"/>
              </a:rPr>
            </a:br>
            <a:r>
              <a:rPr lang="en-GB" sz="5400" b="1" dirty="0">
                <a:latin typeface="Another Typewriter" pitchFamily="1" charset="0"/>
              </a:rPr>
              <a:t>THE PRIME DIRECTIVE</a:t>
            </a:r>
          </a:p>
          <a:p>
            <a:r>
              <a:rPr lang="en-GB" sz="5400" b="1" dirty="0">
                <a:latin typeface="Another Typewriter" pitchFamily="1" charset="0"/>
              </a:rPr>
              <a:t>EPHESIANS </a:t>
            </a:r>
          </a:p>
          <a:p>
            <a:r>
              <a:rPr lang="en-GB" sz="5400" b="1" dirty="0">
                <a:latin typeface="Another Typewriter" pitchFamily="1" charset="0"/>
              </a:rPr>
              <a:t>4 v 1 to 16</a:t>
            </a:r>
          </a:p>
        </p:txBody>
      </p:sp>
    </p:spTree>
    <p:extLst>
      <p:ext uri="{BB962C8B-B14F-4D97-AF65-F5344CB8AC3E}">
        <p14:creationId xmlns:p14="http://schemas.microsoft.com/office/powerpoint/2010/main" val="80878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0E2C0-DF3E-426A-940F-36AE0C36325E}"/>
              </a:ext>
            </a:extLst>
          </p:cNvPr>
          <p:cNvPicPr>
            <a:picLocks noChangeAspect="1"/>
          </p:cNvPicPr>
          <p:nvPr/>
        </p:nvPicPr>
        <p:blipFill>
          <a:blip r:embed="rId2"/>
          <a:stretch>
            <a:fillRect/>
          </a:stretch>
        </p:blipFill>
        <p:spPr>
          <a:xfrm>
            <a:off x="247650" y="142875"/>
            <a:ext cx="11696700" cy="6572250"/>
          </a:xfrm>
          <a:prstGeom prst="rect">
            <a:avLst/>
          </a:prstGeom>
        </p:spPr>
      </p:pic>
    </p:spTree>
    <p:extLst>
      <p:ext uri="{BB962C8B-B14F-4D97-AF65-F5344CB8AC3E}">
        <p14:creationId xmlns:p14="http://schemas.microsoft.com/office/powerpoint/2010/main" val="4219661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C938D-CE03-478C-982A-D3BCA6431FF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25052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120067-2A85-49EB-8F2B-A435C66F165F}"/>
              </a:ext>
            </a:extLst>
          </p:cNvPr>
          <p:cNvPicPr>
            <a:picLocks noChangeAspect="1"/>
          </p:cNvPicPr>
          <p:nvPr/>
        </p:nvPicPr>
        <p:blipFill>
          <a:blip r:embed="rId2"/>
          <a:stretch>
            <a:fillRect/>
          </a:stretch>
        </p:blipFill>
        <p:spPr>
          <a:xfrm>
            <a:off x="2908704" y="200888"/>
            <a:ext cx="9096020" cy="6456224"/>
          </a:xfrm>
          <a:prstGeom prst="rect">
            <a:avLst/>
          </a:prstGeom>
        </p:spPr>
      </p:pic>
      <p:sp>
        <p:nvSpPr>
          <p:cNvPr id="3" name="Rectangle 2">
            <a:extLst>
              <a:ext uri="{FF2B5EF4-FFF2-40B4-BE49-F238E27FC236}">
                <a16:creationId xmlns:a16="http://schemas.microsoft.com/office/drawing/2014/main" id="{CE0E5B1E-BD45-43EF-8DE8-3FAD7C885D0B}"/>
              </a:ext>
            </a:extLst>
          </p:cNvPr>
          <p:cNvSpPr/>
          <p:nvPr/>
        </p:nvSpPr>
        <p:spPr>
          <a:xfrm>
            <a:off x="379274" y="756591"/>
            <a:ext cx="4506685" cy="5170646"/>
          </a:xfrm>
          <a:prstGeom prst="rect">
            <a:avLst/>
          </a:prstGeom>
        </p:spPr>
        <p:txBody>
          <a:bodyPr wrap="square">
            <a:spAutoFit/>
          </a:bodyPr>
          <a:lstStyle/>
          <a:p>
            <a:r>
              <a:rPr lang="en-GB" sz="3000" b="1" dirty="0"/>
              <a:t>Verses 1 – 3</a:t>
            </a:r>
          </a:p>
          <a:p>
            <a:r>
              <a:rPr lang="en-GB" sz="3000" b="1" dirty="0"/>
              <a:t>As a prisoner for the Lord, then, I urge you to live a life worthy of the calling you have received. Be completely humble and gentle; be patient, bearing with one another in love.  Make every effort to keep the unity of the Spirit through the bond of peace.</a:t>
            </a:r>
          </a:p>
        </p:txBody>
      </p:sp>
      <p:sp>
        <p:nvSpPr>
          <p:cNvPr id="4" name="TextBox 3">
            <a:extLst>
              <a:ext uri="{FF2B5EF4-FFF2-40B4-BE49-F238E27FC236}">
                <a16:creationId xmlns:a16="http://schemas.microsoft.com/office/drawing/2014/main" id="{3ABD6829-ACFB-47A3-91AB-00D4F8BDF90F}"/>
              </a:ext>
            </a:extLst>
          </p:cNvPr>
          <p:cNvSpPr txBox="1"/>
          <p:nvPr/>
        </p:nvSpPr>
        <p:spPr>
          <a:xfrm>
            <a:off x="7661324" y="2079171"/>
            <a:ext cx="3243943" cy="2246769"/>
          </a:xfrm>
          <a:prstGeom prst="rect">
            <a:avLst/>
          </a:prstGeom>
          <a:noFill/>
        </p:spPr>
        <p:txBody>
          <a:bodyPr wrap="square" rtlCol="0">
            <a:spAutoFit/>
          </a:bodyPr>
          <a:lstStyle/>
          <a:p>
            <a:r>
              <a:rPr lang="en-GB" sz="2800" b="1" dirty="0"/>
              <a:t>Walk worthily of your calling by maintaining the unity of the Spirit by love.</a:t>
            </a:r>
          </a:p>
        </p:txBody>
      </p:sp>
      <p:pic>
        <p:nvPicPr>
          <p:cNvPr id="9" name="Picture 8">
            <a:extLst>
              <a:ext uri="{FF2B5EF4-FFF2-40B4-BE49-F238E27FC236}">
                <a16:creationId xmlns:a16="http://schemas.microsoft.com/office/drawing/2014/main" id="{C83A5E3A-76CF-4E46-812F-A92D6A4F3DE3}"/>
              </a:ext>
            </a:extLst>
          </p:cNvPr>
          <p:cNvPicPr>
            <a:picLocks noChangeAspect="1"/>
          </p:cNvPicPr>
          <p:nvPr/>
        </p:nvPicPr>
        <p:blipFill>
          <a:blip r:embed="rId3"/>
          <a:stretch>
            <a:fillRect/>
          </a:stretch>
        </p:blipFill>
        <p:spPr>
          <a:xfrm>
            <a:off x="4627577" y="200888"/>
            <a:ext cx="3633531" cy="1847248"/>
          </a:xfrm>
          <a:prstGeom prst="rect">
            <a:avLst/>
          </a:prstGeom>
        </p:spPr>
      </p:pic>
    </p:spTree>
    <p:extLst>
      <p:ext uri="{BB962C8B-B14F-4D97-AF65-F5344CB8AC3E}">
        <p14:creationId xmlns:p14="http://schemas.microsoft.com/office/powerpoint/2010/main" val="10683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E4B007-225B-40E1-BC32-8309A217D036}"/>
              </a:ext>
            </a:extLst>
          </p:cNvPr>
          <p:cNvPicPr>
            <a:picLocks noChangeAspect="1"/>
          </p:cNvPicPr>
          <p:nvPr/>
        </p:nvPicPr>
        <p:blipFill>
          <a:blip r:embed="rId2"/>
          <a:stretch>
            <a:fillRect/>
          </a:stretch>
        </p:blipFill>
        <p:spPr>
          <a:xfrm>
            <a:off x="2952247" y="200887"/>
            <a:ext cx="9096020" cy="6456224"/>
          </a:xfrm>
          <a:prstGeom prst="rect">
            <a:avLst/>
          </a:prstGeom>
        </p:spPr>
      </p:pic>
      <p:sp>
        <p:nvSpPr>
          <p:cNvPr id="3" name="Rectangle 2">
            <a:extLst>
              <a:ext uri="{FF2B5EF4-FFF2-40B4-BE49-F238E27FC236}">
                <a16:creationId xmlns:a16="http://schemas.microsoft.com/office/drawing/2014/main" id="{CE0E5B1E-BD45-43EF-8DE8-3FAD7C885D0B}"/>
              </a:ext>
            </a:extLst>
          </p:cNvPr>
          <p:cNvSpPr/>
          <p:nvPr/>
        </p:nvSpPr>
        <p:spPr>
          <a:xfrm>
            <a:off x="379274" y="756591"/>
            <a:ext cx="4506685" cy="4247317"/>
          </a:xfrm>
          <a:prstGeom prst="rect">
            <a:avLst/>
          </a:prstGeom>
        </p:spPr>
        <p:txBody>
          <a:bodyPr wrap="square">
            <a:spAutoFit/>
          </a:bodyPr>
          <a:lstStyle/>
          <a:p>
            <a:r>
              <a:rPr lang="en-GB" sz="3000" b="1" dirty="0"/>
              <a:t>Verses 4 – 6</a:t>
            </a:r>
          </a:p>
          <a:p>
            <a:r>
              <a:rPr lang="en-GB" sz="3000" b="1" dirty="0"/>
              <a:t>There is one body and one Spirit, just as you were called to one hope when you were called; one Lord, one faith, one baptism; one God and Father of all, who is over all and through all and in all.</a:t>
            </a:r>
          </a:p>
        </p:txBody>
      </p:sp>
      <p:sp>
        <p:nvSpPr>
          <p:cNvPr id="4" name="TextBox 3">
            <a:extLst>
              <a:ext uri="{FF2B5EF4-FFF2-40B4-BE49-F238E27FC236}">
                <a16:creationId xmlns:a16="http://schemas.microsoft.com/office/drawing/2014/main" id="{3ABD6829-ACFB-47A3-91AB-00D4F8BDF90F}"/>
              </a:ext>
            </a:extLst>
          </p:cNvPr>
          <p:cNvSpPr txBox="1"/>
          <p:nvPr/>
        </p:nvSpPr>
        <p:spPr>
          <a:xfrm>
            <a:off x="7306043" y="2055243"/>
            <a:ext cx="4156614" cy="2246769"/>
          </a:xfrm>
          <a:prstGeom prst="rect">
            <a:avLst/>
          </a:prstGeom>
          <a:noFill/>
        </p:spPr>
        <p:txBody>
          <a:bodyPr wrap="square" rtlCol="0">
            <a:spAutoFit/>
          </a:bodyPr>
          <a:lstStyle/>
          <a:p>
            <a:r>
              <a:rPr lang="en-GB" sz="2800" b="1" dirty="0"/>
              <a:t>There is an objective ground for this unity in the oneness of God and faith. This is God’s heart and planned purpose for us</a:t>
            </a:r>
          </a:p>
        </p:txBody>
      </p:sp>
      <p:pic>
        <p:nvPicPr>
          <p:cNvPr id="6" name="Picture 5">
            <a:extLst>
              <a:ext uri="{FF2B5EF4-FFF2-40B4-BE49-F238E27FC236}">
                <a16:creationId xmlns:a16="http://schemas.microsoft.com/office/drawing/2014/main" id="{BF884AF8-A71C-408B-B4DA-49682CFDE3BD}"/>
              </a:ext>
            </a:extLst>
          </p:cNvPr>
          <p:cNvPicPr>
            <a:picLocks noChangeAspect="1"/>
          </p:cNvPicPr>
          <p:nvPr/>
        </p:nvPicPr>
        <p:blipFill>
          <a:blip r:embed="rId3"/>
          <a:stretch>
            <a:fillRect/>
          </a:stretch>
        </p:blipFill>
        <p:spPr>
          <a:xfrm rot="313309">
            <a:off x="4789718" y="161514"/>
            <a:ext cx="3633531" cy="1847248"/>
          </a:xfrm>
          <a:prstGeom prst="rect">
            <a:avLst/>
          </a:prstGeom>
        </p:spPr>
      </p:pic>
    </p:spTree>
    <p:extLst>
      <p:ext uri="{BB962C8B-B14F-4D97-AF65-F5344CB8AC3E}">
        <p14:creationId xmlns:p14="http://schemas.microsoft.com/office/powerpoint/2010/main" val="6715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C938FF-D076-49D4-9E1E-9FCAE5708800}"/>
              </a:ext>
            </a:extLst>
          </p:cNvPr>
          <p:cNvPicPr>
            <a:picLocks noChangeAspect="1"/>
          </p:cNvPicPr>
          <p:nvPr/>
        </p:nvPicPr>
        <p:blipFill rotWithShape="1">
          <a:blip r:embed="rId2"/>
          <a:srcRect b="14953"/>
          <a:stretch/>
        </p:blipFill>
        <p:spPr>
          <a:xfrm>
            <a:off x="2862942" y="163286"/>
            <a:ext cx="9100457" cy="6455228"/>
          </a:xfrm>
          <a:prstGeom prst="rect">
            <a:avLst/>
          </a:prstGeom>
        </p:spPr>
      </p:pic>
      <p:sp>
        <p:nvSpPr>
          <p:cNvPr id="3" name="Rectangle 2">
            <a:extLst>
              <a:ext uri="{FF2B5EF4-FFF2-40B4-BE49-F238E27FC236}">
                <a16:creationId xmlns:a16="http://schemas.microsoft.com/office/drawing/2014/main" id="{CE0E5B1E-BD45-43EF-8DE8-3FAD7C885D0B}"/>
              </a:ext>
            </a:extLst>
          </p:cNvPr>
          <p:cNvSpPr/>
          <p:nvPr/>
        </p:nvSpPr>
        <p:spPr>
          <a:xfrm>
            <a:off x="272149" y="734819"/>
            <a:ext cx="5901782" cy="6463308"/>
          </a:xfrm>
          <a:prstGeom prst="rect">
            <a:avLst/>
          </a:prstGeom>
        </p:spPr>
        <p:txBody>
          <a:bodyPr wrap="square">
            <a:spAutoFit/>
          </a:bodyPr>
          <a:lstStyle/>
          <a:p>
            <a:r>
              <a:rPr lang="en-GB" sz="3000" b="1" dirty="0"/>
              <a:t>Verses 7 – 10</a:t>
            </a:r>
          </a:p>
          <a:p>
            <a:r>
              <a:rPr lang="en-GB" sz="2800" b="1" dirty="0"/>
              <a:t>But to each one of us grace has been given as Christ apportioned it. This is why it says:</a:t>
            </a:r>
          </a:p>
          <a:p>
            <a:r>
              <a:rPr lang="en-GB" sz="2800" b="1" dirty="0"/>
              <a:t>“When he ascended on high, he took many captives and gave gifts to his people.” </a:t>
            </a:r>
          </a:p>
          <a:p>
            <a:r>
              <a:rPr lang="en-GB" sz="2800" b="1" dirty="0"/>
              <a:t>9 (What does “he ascended” mean except that he also descended to the lower, earthly regions? 10 He who descended is the very one</a:t>
            </a:r>
          </a:p>
          <a:p>
            <a:r>
              <a:rPr lang="en-GB" sz="2800" b="1" dirty="0"/>
              <a:t>who ascended higher than all the heavens, in order to fill the whole universe.)</a:t>
            </a:r>
          </a:p>
          <a:p>
            <a:r>
              <a:rPr lang="en-GB" sz="2000" b="1" dirty="0"/>
              <a:t> </a:t>
            </a:r>
          </a:p>
        </p:txBody>
      </p:sp>
      <p:sp>
        <p:nvSpPr>
          <p:cNvPr id="4" name="TextBox 3">
            <a:extLst>
              <a:ext uri="{FF2B5EF4-FFF2-40B4-BE49-F238E27FC236}">
                <a16:creationId xmlns:a16="http://schemas.microsoft.com/office/drawing/2014/main" id="{3ABD6829-ACFB-47A3-91AB-00D4F8BDF90F}"/>
              </a:ext>
            </a:extLst>
          </p:cNvPr>
          <p:cNvSpPr txBox="1"/>
          <p:nvPr/>
        </p:nvSpPr>
        <p:spPr>
          <a:xfrm>
            <a:off x="6990358" y="1837530"/>
            <a:ext cx="4156614" cy="2677656"/>
          </a:xfrm>
          <a:prstGeom prst="rect">
            <a:avLst/>
          </a:prstGeom>
          <a:noFill/>
        </p:spPr>
        <p:txBody>
          <a:bodyPr wrap="square" rtlCol="0">
            <a:spAutoFit/>
          </a:bodyPr>
          <a:lstStyle/>
          <a:p>
            <a:r>
              <a:rPr lang="en-GB" sz="2800" b="1" dirty="0"/>
              <a:t>The risen Christ has given gifts to all Christians as a way of maintaining the unity we already have and attaining even stronger unity by love in the future.</a:t>
            </a:r>
          </a:p>
        </p:txBody>
      </p:sp>
      <p:pic>
        <p:nvPicPr>
          <p:cNvPr id="5" name="Picture 4">
            <a:extLst>
              <a:ext uri="{FF2B5EF4-FFF2-40B4-BE49-F238E27FC236}">
                <a16:creationId xmlns:a16="http://schemas.microsoft.com/office/drawing/2014/main" id="{6E3D1522-EB78-4423-B3BA-E8858F4E14C6}"/>
              </a:ext>
            </a:extLst>
          </p:cNvPr>
          <p:cNvPicPr>
            <a:picLocks noChangeAspect="1"/>
          </p:cNvPicPr>
          <p:nvPr/>
        </p:nvPicPr>
        <p:blipFill>
          <a:blip r:embed="rId3"/>
          <a:stretch>
            <a:fillRect/>
          </a:stretch>
        </p:blipFill>
        <p:spPr>
          <a:xfrm rot="579079">
            <a:off x="5718523" y="233894"/>
            <a:ext cx="3633531" cy="1485981"/>
          </a:xfrm>
          <a:prstGeom prst="rect">
            <a:avLst/>
          </a:prstGeom>
        </p:spPr>
      </p:pic>
    </p:spTree>
    <p:extLst>
      <p:ext uri="{BB962C8B-B14F-4D97-AF65-F5344CB8AC3E}">
        <p14:creationId xmlns:p14="http://schemas.microsoft.com/office/powerpoint/2010/main" val="210254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C938FF-D076-49D4-9E1E-9FCAE5708800}"/>
              </a:ext>
            </a:extLst>
          </p:cNvPr>
          <p:cNvPicPr>
            <a:picLocks noChangeAspect="1"/>
          </p:cNvPicPr>
          <p:nvPr/>
        </p:nvPicPr>
        <p:blipFill rotWithShape="1">
          <a:blip r:embed="rId2"/>
          <a:srcRect b="14953"/>
          <a:stretch/>
        </p:blipFill>
        <p:spPr>
          <a:xfrm>
            <a:off x="2862942" y="163286"/>
            <a:ext cx="9100457" cy="6455228"/>
          </a:xfrm>
          <a:prstGeom prst="rect">
            <a:avLst/>
          </a:prstGeom>
        </p:spPr>
      </p:pic>
      <p:sp>
        <p:nvSpPr>
          <p:cNvPr id="3" name="Rectangle 2">
            <a:extLst>
              <a:ext uri="{FF2B5EF4-FFF2-40B4-BE49-F238E27FC236}">
                <a16:creationId xmlns:a16="http://schemas.microsoft.com/office/drawing/2014/main" id="{CE0E5B1E-BD45-43EF-8DE8-3FAD7C885D0B}"/>
              </a:ext>
            </a:extLst>
          </p:cNvPr>
          <p:cNvSpPr/>
          <p:nvPr/>
        </p:nvSpPr>
        <p:spPr>
          <a:xfrm>
            <a:off x="272149" y="1344186"/>
            <a:ext cx="5901782" cy="4093428"/>
          </a:xfrm>
          <a:prstGeom prst="rect">
            <a:avLst/>
          </a:prstGeom>
        </p:spPr>
        <p:txBody>
          <a:bodyPr wrap="square">
            <a:spAutoFit/>
          </a:bodyPr>
          <a:lstStyle/>
          <a:p>
            <a:r>
              <a:rPr lang="en-GB" sz="3000" b="1" dirty="0"/>
              <a:t>Verses 11 – 12</a:t>
            </a:r>
          </a:p>
          <a:p>
            <a:r>
              <a:rPr lang="en-GB" sz="3000" b="1" dirty="0"/>
              <a:t>It was he who gave some to be apostles, some to be prophets, some to be evangelists, some to be pastors and teachers, to prepare God’s people for works of service, so that the body of Christ may be built up.</a:t>
            </a:r>
          </a:p>
          <a:p>
            <a:r>
              <a:rPr lang="en-GB" sz="2000" b="1" dirty="0"/>
              <a:t> </a:t>
            </a:r>
          </a:p>
        </p:txBody>
      </p:sp>
      <p:sp>
        <p:nvSpPr>
          <p:cNvPr id="4" name="TextBox 3">
            <a:extLst>
              <a:ext uri="{FF2B5EF4-FFF2-40B4-BE49-F238E27FC236}">
                <a16:creationId xmlns:a16="http://schemas.microsoft.com/office/drawing/2014/main" id="{3ABD6829-ACFB-47A3-91AB-00D4F8BDF90F}"/>
              </a:ext>
            </a:extLst>
          </p:cNvPr>
          <p:cNvSpPr txBox="1"/>
          <p:nvPr/>
        </p:nvSpPr>
        <p:spPr>
          <a:xfrm>
            <a:off x="7250751" y="1227930"/>
            <a:ext cx="4156614" cy="3970318"/>
          </a:xfrm>
          <a:prstGeom prst="rect">
            <a:avLst/>
          </a:prstGeom>
          <a:noFill/>
        </p:spPr>
        <p:txBody>
          <a:bodyPr wrap="square" rtlCol="0">
            <a:spAutoFit/>
          </a:bodyPr>
          <a:lstStyle/>
          <a:p>
            <a:r>
              <a:rPr lang="en-GB" sz="2800" b="1" dirty="0"/>
              <a:t>In a more detailed explanation of this way of unity by love, he also gave foundational and ongoing leaders to the Church, with a focus on teaching to equip all Christians to minister to each other in truth and love.</a:t>
            </a:r>
          </a:p>
        </p:txBody>
      </p:sp>
      <p:sp>
        <p:nvSpPr>
          <p:cNvPr id="5" name="Arrow: Bent 4">
            <a:extLst>
              <a:ext uri="{FF2B5EF4-FFF2-40B4-BE49-F238E27FC236}">
                <a16:creationId xmlns:a16="http://schemas.microsoft.com/office/drawing/2014/main" id="{5C909CE8-84F4-44DF-9803-C6353101775F}"/>
              </a:ext>
            </a:extLst>
          </p:cNvPr>
          <p:cNvSpPr/>
          <p:nvPr/>
        </p:nvSpPr>
        <p:spPr>
          <a:xfrm rot="1916776">
            <a:off x="4088393" y="-97034"/>
            <a:ext cx="3060207" cy="2649928"/>
          </a:xfrm>
          <a:prstGeom prst="bentArrow">
            <a:avLst>
              <a:gd name="adj1" fmla="val 25000"/>
              <a:gd name="adj2" fmla="val 27417"/>
              <a:gd name="adj3" fmla="val 25000"/>
              <a:gd name="adj4" fmla="val 43750"/>
            </a:avLst>
          </a:prstGeom>
          <a:solidFill>
            <a:srgbClr val="799A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6866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C938FF-D076-49D4-9E1E-9FCAE5708800}"/>
              </a:ext>
            </a:extLst>
          </p:cNvPr>
          <p:cNvPicPr>
            <a:picLocks noChangeAspect="1"/>
          </p:cNvPicPr>
          <p:nvPr/>
        </p:nvPicPr>
        <p:blipFill rotWithShape="1">
          <a:blip r:embed="rId2"/>
          <a:srcRect b="14953"/>
          <a:stretch/>
        </p:blipFill>
        <p:spPr>
          <a:xfrm>
            <a:off x="2819399" y="201386"/>
            <a:ext cx="9100457" cy="6455228"/>
          </a:xfrm>
          <a:prstGeom prst="rect">
            <a:avLst/>
          </a:prstGeom>
        </p:spPr>
      </p:pic>
      <p:sp>
        <p:nvSpPr>
          <p:cNvPr id="3" name="Rectangle 2">
            <a:extLst>
              <a:ext uri="{FF2B5EF4-FFF2-40B4-BE49-F238E27FC236}">
                <a16:creationId xmlns:a16="http://schemas.microsoft.com/office/drawing/2014/main" id="{CE0E5B1E-BD45-43EF-8DE8-3FAD7C885D0B}"/>
              </a:ext>
            </a:extLst>
          </p:cNvPr>
          <p:cNvSpPr/>
          <p:nvPr/>
        </p:nvSpPr>
        <p:spPr>
          <a:xfrm>
            <a:off x="87087" y="897872"/>
            <a:ext cx="5901782" cy="6955750"/>
          </a:xfrm>
          <a:prstGeom prst="rect">
            <a:avLst/>
          </a:prstGeom>
        </p:spPr>
        <p:txBody>
          <a:bodyPr wrap="square">
            <a:spAutoFit/>
          </a:bodyPr>
          <a:lstStyle/>
          <a:p>
            <a:r>
              <a:rPr lang="en-GB" sz="3000" b="1" dirty="0"/>
              <a:t>Verses 13 - 16</a:t>
            </a:r>
          </a:p>
          <a:p>
            <a:r>
              <a:rPr lang="en-GB" sz="2400" b="1" dirty="0"/>
              <a:t>Until we all reach unity in the faith and in the knowledge of the Son of God and become mature, attaining to the whole measure of the fullness of Christ. Then we will no longer be infants, tossed back and forth by the waves, and blown here and there by every wind of teaching and by the cunning and craftiness of men in their deceitful scheming. Instead, speaking the truth in love, we will in all things grow up into him who is the Head, that is Christ. From him the whole body, joined and held together by every supporting ligament, grows and builds itself up in love, as each part does its work.</a:t>
            </a:r>
          </a:p>
          <a:p>
            <a:endParaRPr lang="en-GB" sz="3000" b="1" dirty="0"/>
          </a:p>
          <a:p>
            <a:endParaRPr lang="en-GB" sz="3000" b="1" dirty="0"/>
          </a:p>
          <a:p>
            <a:r>
              <a:rPr lang="en-GB" sz="2000" b="1" dirty="0"/>
              <a:t> </a:t>
            </a:r>
          </a:p>
        </p:txBody>
      </p:sp>
      <p:sp>
        <p:nvSpPr>
          <p:cNvPr id="4" name="TextBox 3">
            <a:extLst>
              <a:ext uri="{FF2B5EF4-FFF2-40B4-BE49-F238E27FC236}">
                <a16:creationId xmlns:a16="http://schemas.microsoft.com/office/drawing/2014/main" id="{3ABD6829-ACFB-47A3-91AB-00D4F8BDF90F}"/>
              </a:ext>
            </a:extLst>
          </p:cNvPr>
          <p:cNvSpPr txBox="1"/>
          <p:nvPr/>
        </p:nvSpPr>
        <p:spPr>
          <a:xfrm>
            <a:off x="7250751" y="1227930"/>
            <a:ext cx="4156614" cy="3539430"/>
          </a:xfrm>
          <a:prstGeom prst="rect">
            <a:avLst/>
          </a:prstGeom>
          <a:noFill/>
        </p:spPr>
        <p:txBody>
          <a:bodyPr wrap="square" rtlCol="0">
            <a:spAutoFit/>
          </a:bodyPr>
          <a:lstStyle/>
          <a:p>
            <a:r>
              <a:rPr lang="en-GB" sz="2800" b="1" dirty="0"/>
              <a:t>The aim of Christ giving gifts is that every member of the body of Christ would by love and truth, stops being an unstable child and becomes a unified representation of Christ.</a:t>
            </a:r>
          </a:p>
        </p:txBody>
      </p:sp>
      <p:pic>
        <p:nvPicPr>
          <p:cNvPr id="5" name="Picture 4">
            <a:extLst>
              <a:ext uri="{FF2B5EF4-FFF2-40B4-BE49-F238E27FC236}">
                <a16:creationId xmlns:a16="http://schemas.microsoft.com/office/drawing/2014/main" id="{E94D6E21-1140-4F37-BD9D-BDFB51E3218E}"/>
              </a:ext>
            </a:extLst>
          </p:cNvPr>
          <p:cNvPicPr>
            <a:picLocks noChangeAspect="1"/>
          </p:cNvPicPr>
          <p:nvPr/>
        </p:nvPicPr>
        <p:blipFill>
          <a:blip r:embed="rId3"/>
          <a:stretch>
            <a:fillRect/>
          </a:stretch>
        </p:blipFill>
        <p:spPr>
          <a:xfrm rot="279295">
            <a:off x="4122129" y="99221"/>
            <a:ext cx="3070348" cy="1560932"/>
          </a:xfrm>
          <a:prstGeom prst="rect">
            <a:avLst/>
          </a:prstGeom>
        </p:spPr>
      </p:pic>
    </p:spTree>
    <p:extLst>
      <p:ext uri="{BB962C8B-B14F-4D97-AF65-F5344CB8AC3E}">
        <p14:creationId xmlns:p14="http://schemas.microsoft.com/office/powerpoint/2010/main" val="323022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C938FF-D076-49D4-9E1E-9FCAE5708800}"/>
              </a:ext>
            </a:extLst>
          </p:cNvPr>
          <p:cNvPicPr>
            <a:picLocks noChangeAspect="1"/>
          </p:cNvPicPr>
          <p:nvPr/>
        </p:nvPicPr>
        <p:blipFill rotWithShape="1">
          <a:blip r:embed="rId2"/>
          <a:srcRect b="14953"/>
          <a:stretch/>
        </p:blipFill>
        <p:spPr>
          <a:xfrm>
            <a:off x="174171" y="201386"/>
            <a:ext cx="11745686" cy="6455228"/>
          </a:xfrm>
          <a:prstGeom prst="rect">
            <a:avLst/>
          </a:prstGeom>
        </p:spPr>
      </p:pic>
      <p:sp>
        <p:nvSpPr>
          <p:cNvPr id="3" name="Rectangle 2">
            <a:extLst>
              <a:ext uri="{FF2B5EF4-FFF2-40B4-BE49-F238E27FC236}">
                <a16:creationId xmlns:a16="http://schemas.microsoft.com/office/drawing/2014/main" id="{CE0E5B1E-BD45-43EF-8DE8-3FAD7C885D0B}"/>
              </a:ext>
            </a:extLst>
          </p:cNvPr>
          <p:cNvSpPr/>
          <p:nvPr/>
        </p:nvSpPr>
        <p:spPr>
          <a:xfrm>
            <a:off x="272143" y="2342067"/>
            <a:ext cx="5901782" cy="2246769"/>
          </a:xfrm>
          <a:prstGeom prst="rect">
            <a:avLst/>
          </a:prstGeom>
        </p:spPr>
        <p:txBody>
          <a:bodyPr wrap="square">
            <a:spAutoFit/>
          </a:bodyPr>
          <a:lstStyle/>
          <a:p>
            <a:r>
              <a:rPr lang="en-GB" sz="3000" b="1" dirty="0"/>
              <a:t>Verses 1 - 16</a:t>
            </a:r>
          </a:p>
          <a:p>
            <a:endParaRPr lang="en-GB" sz="3000" b="1" dirty="0"/>
          </a:p>
          <a:p>
            <a:r>
              <a:rPr lang="en-GB" sz="3000" b="1" dirty="0"/>
              <a:t>The ultimate boil down !!!</a:t>
            </a:r>
          </a:p>
          <a:p>
            <a:endParaRPr lang="en-GB" sz="3000" b="1" dirty="0"/>
          </a:p>
          <a:p>
            <a:r>
              <a:rPr lang="en-GB" sz="2000" b="1" dirty="0"/>
              <a:t> </a:t>
            </a:r>
          </a:p>
        </p:txBody>
      </p:sp>
      <p:sp>
        <p:nvSpPr>
          <p:cNvPr id="4" name="TextBox 3">
            <a:extLst>
              <a:ext uri="{FF2B5EF4-FFF2-40B4-BE49-F238E27FC236}">
                <a16:creationId xmlns:a16="http://schemas.microsoft.com/office/drawing/2014/main" id="{3ABD6829-ACFB-47A3-91AB-00D4F8BDF90F}"/>
              </a:ext>
            </a:extLst>
          </p:cNvPr>
          <p:cNvSpPr txBox="1"/>
          <p:nvPr/>
        </p:nvSpPr>
        <p:spPr>
          <a:xfrm>
            <a:off x="5694092" y="1250169"/>
            <a:ext cx="5246049" cy="3539430"/>
          </a:xfrm>
          <a:prstGeom prst="rect">
            <a:avLst/>
          </a:prstGeom>
          <a:noFill/>
        </p:spPr>
        <p:txBody>
          <a:bodyPr wrap="square" rtlCol="0">
            <a:spAutoFit/>
          </a:bodyPr>
          <a:lstStyle/>
          <a:p>
            <a:r>
              <a:rPr lang="en-GB" sz="2800" b="1" dirty="0"/>
              <a:t>Maintain (v3) and attain (v13) unity by love (v2, 15, 16) by ministering to each other (v12) with the gifts of Christ (v7) centrally  speaking to each other the truth about Christ (v15) as you are equipped by Christ given shepherds and teachers (v11, 12)</a:t>
            </a:r>
          </a:p>
        </p:txBody>
      </p:sp>
      <p:pic>
        <p:nvPicPr>
          <p:cNvPr id="5" name="Picture 4">
            <a:extLst>
              <a:ext uri="{FF2B5EF4-FFF2-40B4-BE49-F238E27FC236}">
                <a16:creationId xmlns:a16="http://schemas.microsoft.com/office/drawing/2014/main" id="{646ABE24-DFA0-4399-905A-314959F72769}"/>
              </a:ext>
            </a:extLst>
          </p:cNvPr>
          <p:cNvPicPr>
            <a:picLocks noChangeAspect="1"/>
          </p:cNvPicPr>
          <p:nvPr/>
        </p:nvPicPr>
        <p:blipFill>
          <a:blip r:embed="rId3"/>
          <a:stretch>
            <a:fillRect/>
          </a:stretch>
        </p:blipFill>
        <p:spPr>
          <a:xfrm rot="21407030">
            <a:off x="2060561" y="201386"/>
            <a:ext cx="3633531" cy="1847248"/>
          </a:xfrm>
          <a:prstGeom prst="rect">
            <a:avLst/>
          </a:prstGeom>
        </p:spPr>
      </p:pic>
    </p:spTree>
    <p:extLst>
      <p:ext uri="{BB962C8B-B14F-4D97-AF65-F5344CB8AC3E}">
        <p14:creationId xmlns:p14="http://schemas.microsoft.com/office/powerpoint/2010/main" val="155077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142222-87AD-4F8B-989D-CA1D8F74D612}"/>
              </a:ext>
            </a:extLst>
          </p:cNvPr>
          <p:cNvPicPr>
            <a:picLocks noChangeAspect="1"/>
          </p:cNvPicPr>
          <p:nvPr/>
        </p:nvPicPr>
        <p:blipFill>
          <a:blip r:embed="rId2"/>
          <a:stretch>
            <a:fillRect/>
          </a:stretch>
        </p:blipFill>
        <p:spPr>
          <a:xfrm>
            <a:off x="2405491" y="0"/>
            <a:ext cx="7381018" cy="6858000"/>
          </a:xfrm>
          <a:prstGeom prst="rect">
            <a:avLst/>
          </a:prstGeom>
        </p:spPr>
      </p:pic>
      <p:pic>
        <p:nvPicPr>
          <p:cNvPr id="3" name="Picture 4">
            <a:extLst>
              <a:ext uri="{FF2B5EF4-FFF2-40B4-BE49-F238E27FC236}">
                <a16:creationId xmlns:a16="http://schemas.microsoft.com/office/drawing/2014/main" id="{936EFE0B-6B47-47AF-811E-5B0647BD0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82" y="-983383"/>
            <a:ext cx="4350327" cy="430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080A70F-E91A-4517-BEE6-EA4D43D458E7}"/>
              </a:ext>
            </a:extLst>
          </p:cNvPr>
          <p:cNvSpPr txBox="1"/>
          <p:nvPr/>
        </p:nvSpPr>
        <p:spPr>
          <a:xfrm>
            <a:off x="6936508" y="831273"/>
            <a:ext cx="3938321" cy="1938992"/>
          </a:xfrm>
          <a:prstGeom prst="rect">
            <a:avLst/>
          </a:prstGeom>
          <a:noFill/>
          <a:ln w="25400">
            <a:solidFill>
              <a:schemeClr val="tx1"/>
            </a:solidFill>
          </a:ln>
        </p:spPr>
        <p:txBody>
          <a:bodyPr wrap="square" rtlCol="0">
            <a:spAutoFit/>
          </a:bodyPr>
          <a:lstStyle/>
          <a:p>
            <a:r>
              <a:rPr lang="en-GB" sz="3000" b="1" dirty="0"/>
              <a:t>When we pursue unity, the God of love and peace dwells within us.</a:t>
            </a:r>
            <a:br>
              <a:rPr lang="en-GB" sz="3000" b="1" dirty="0"/>
            </a:br>
            <a:r>
              <a:rPr lang="en-GB" sz="3000" b="1" dirty="0"/>
              <a:t>2 Corinthians 13:11</a:t>
            </a:r>
          </a:p>
        </p:txBody>
      </p:sp>
      <p:sp>
        <p:nvSpPr>
          <p:cNvPr id="5" name="TextBox 4">
            <a:extLst>
              <a:ext uri="{FF2B5EF4-FFF2-40B4-BE49-F238E27FC236}">
                <a16:creationId xmlns:a16="http://schemas.microsoft.com/office/drawing/2014/main" id="{95B5A539-D747-4E9A-A712-213B8F6AAD2F}"/>
              </a:ext>
            </a:extLst>
          </p:cNvPr>
          <p:cNvSpPr txBox="1"/>
          <p:nvPr/>
        </p:nvSpPr>
        <p:spPr>
          <a:xfrm>
            <a:off x="2687782" y="1028343"/>
            <a:ext cx="3038104" cy="2400657"/>
          </a:xfrm>
          <a:prstGeom prst="rect">
            <a:avLst/>
          </a:prstGeom>
          <a:noFill/>
          <a:ln w="25400">
            <a:solidFill>
              <a:schemeClr val="tx1"/>
            </a:solidFill>
          </a:ln>
        </p:spPr>
        <p:txBody>
          <a:bodyPr wrap="square" rtlCol="0">
            <a:spAutoFit/>
          </a:bodyPr>
          <a:lstStyle/>
          <a:p>
            <a:r>
              <a:rPr lang="en-GB" sz="3000" b="1" dirty="0"/>
              <a:t>When we live in unity with each other, we glorify God together.</a:t>
            </a:r>
            <a:br>
              <a:rPr lang="en-GB" sz="3000" b="1" dirty="0"/>
            </a:br>
            <a:r>
              <a:rPr lang="en-GB" sz="3000" b="1" dirty="0"/>
              <a:t>Romans 15: 5 - 6</a:t>
            </a:r>
          </a:p>
        </p:txBody>
      </p:sp>
      <p:sp>
        <p:nvSpPr>
          <p:cNvPr id="6" name="TextBox 5">
            <a:extLst>
              <a:ext uri="{FF2B5EF4-FFF2-40B4-BE49-F238E27FC236}">
                <a16:creationId xmlns:a16="http://schemas.microsoft.com/office/drawing/2014/main" id="{76702C1B-E220-4ED1-A637-882386C1BAB6}"/>
              </a:ext>
            </a:extLst>
          </p:cNvPr>
          <p:cNvSpPr txBox="1"/>
          <p:nvPr/>
        </p:nvSpPr>
        <p:spPr>
          <a:xfrm>
            <a:off x="4909457" y="4351413"/>
            <a:ext cx="3243943" cy="1938992"/>
          </a:xfrm>
          <a:prstGeom prst="rect">
            <a:avLst/>
          </a:prstGeom>
          <a:noFill/>
          <a:ln w="25400">
            <a:solidFill>
              <a:schemeClr val="tx1"/>
            </a:solidFill>
          </a:ln>
        </p:spPr>
        <p:txBody>
          <a:bodyPr wrap="square" rtlCol="0">
            <a:spAutoFit/>
          </a:bodyPr>
          <a:lstStyle/>
          <a:p>
            <a:r>
              <a:rPr lang="en-GB" sz="3000" b="1" dirty="0"/>
              <a:t>When we are unified, the world we see Christ in us.</a:t>
            </a:r>
          </a:p>
          <a:p>
            <a:r>
              <a:rPr lang="en-GB" sz="3000" b="1" dirty="0"/>
              <a:t>John 17: 20 - 21</a:t>
            </a:r>
          </a:p>
        </p:txBody>
      </p:sp>
    </p:spTree>
    <p:extLst>
      <p:ext uri="{BB962C8B-B14F-4D97-AF65-F5344CB8AC3E}">
        <p14:creationId xmlns:p14="http://schemas.microsoft.com/office/powerpoint/2010/main" val="209753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05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B54104-ACAB-436F-85DE-FBC4543C6C40}"/>
              </a:ext>
            </a:extLst>
          </p:cNvPr>
          <p:cNvSpPr/>
          <p:nvPr/>
        </p:nvSpPr>
        <p:spPr>
          <a:xfrm>
            <a:off x="490349" y="2154094"/>
            <a:ext cx="10961846" cy="4616648"/>
          </a:xfrm>
          <a:prstGeom prst="rect">
            <a:avLst/>
          </a:prstGeom>
        </p:spPr>
        <p:txBody>
          <a:bodyPr wrap="square">
            <a:spAutoFit/>
          </a:bodyPr>
          <a:lstStyle/>
          <a:p>
            <a:r>
              <a:rPr lang="en-GB" sz="3000" b="1" u="sng" dirty="0"/>
              <a:t>Unity and Maturity in the Body of Christ</a:t>
            </a:r>
          </a:p>
          <a:p>
            <a:br>
              <a:rPr lang="en-GB" sz="2800" b="1" dirty="0"/>
            </a:br>
            <a:r>
              <a:rPr lang="en-GB" sz="3000" b="1" dirty="0"/>
              <a:t>As a prisoner for the Lord, then, I urge you to live a life worthy of the calling you have received. </a:t>
            </a:r>
            <a:r>
              <a:rPr lang="en-GB" sz="3000" b="1" baseline="30000" dirty="0"/>
              <a:t>2 </a:t>
            </a:r>
            <a:r>
              <a:rPr lang="en-GB" sz="3000" b="1" dirty="0"/>
              <a:t>Be completely humble and gentle; be patient, bearing with one another in love. </a:t>
            </a:r>
            <a:r>
              <a:rPr lang="en-GB" sz="3000" b="1" baseline="30000" dirty="0"/>
              <a:t>3 </a:t>
            </a:r>
            <a:r>
              <a:rPr lang="en-GB" sz="3000" b="1" dirty="0"/>
              <a:t>Make every effort to keep the unity of the Spirit through the bond of peace. </a:t>
            </a:r>
            <a:r>
              <a:rPr lang="en-GB" sz="3000" b="1" baseline="30000" dirty="0"/>
              <a:t>4 </a:t>
            </a:r>
            <a:r>
              <a:rPr lang="en-GB" sz="3000" b="1" dirty="0"/>
              <a:t>There is one body and one Spirit, just as you were called to one hope when you were called; </a:t>
            </a:r>
            <a:r>
              <a:rPr lang="en-GB" sz="3000" b="1" baseline="30000" dirty="0"/>
              <a:t>5 </a:t>
            </a:r>
            <a:r>
              <a:rPr lang="en-GB" sz="3000" b="1" dirty="0"/>
              <a:t>one Lord, one faith, one baptism; </a:t>
            </a:r>
            <a:r>
              <a:rPr lang="en-GB" sz="3000" b="1" baseline="30000" dirty="0"/>
              <a:t>6 </a:t>
            </a:r>
            <a:r>
              <a:rPr lang="en-GB" sz="3000" b="1" dirty="0"/>
              <a:t>one God and Father of all, who is over all and through all and in all.</a:t>
            </a:r>
          </a:p>
          <a:p>
            <a:endParaRPr lang="en-GB" sz="2800" b="1" dirty="0"/>
          </a:p>
        </p:txBody>
      </p:sp>
      <p:sp>
        <p:nvSpPr>
          <p:cNvPr id="7" name="TextBox 6">
            <a:extLst>
              <a:ext uri="{FF2B5EF4-FFF2-40B4-BE49-F238E27FC236}">
                <a16:creationId xmlns:a16="http://schemas.microsoft.com/office/drawing/2014/main" id="{4CC667E9-4949-46A9-ACDD-A55A66CD1687}"/>
              </a:ext>
            </a:extLst>
          </p:cNvPr>
          <p:cNvSpPr txBox="1"/>
          <p:nvPr/>
        </p:nvSpPr>
        <p:spPr>
          <a:xfrm>
            <a:off x="1158843" y="461727"/>
            <a:ext cx="9524245" cy="1077218"/>
          </a:xfrm>
          <a:prstGeom prst="rect">
            <a:avLst/>
          </a:prstGeom>
          <a:noFill/>
        </p:spPr>
        <p:txBody>
          <a:bodyPr wrap="square" rtlCol="0">
            <a:spAutoFit/>
          </a:bodyPr>
          <a:lstStyle/>
          <a:p>
            <a:r>
              <a:rPr lang="en-GB" sz="3200" b="1" dirty="0">
                <a:latin typeface="Another Typewriter" pitchFamily="1" charset="0"/>
              </a:rPr>
              <a:t>UNITY – THE PRIME DIRECTIVE</a:t>
            </a:r>
          </a:p>
          <a:p>
            <a:r>
              <a:rPr lang="en-GB" sz="3200" b="1" dirty="0">
                <a:latin typeface="Another Typewriter" pitchFamily="1" charset="0"/>
              </a:rPr>
              <a:t>EPHESIANS 4 v 1 to 16</a:t>
            </a:r>
          </a:p>
        </p:txBody>
      </p:sp>
    </p:spTree>
    <p:extLst>
      <p:ext uri="{BB962C8B-B14F-4D97-AF65-F5344CB8AC3E}">
        <p14:creationId xmlns:p14="http://schemas.microsoft.com/office/powerpoint/2010/main" val="241873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B54104-ACAB-436F-85DE-FBC4543C6C40}"/>
              </a:ext>
            </a:extLst>
          </p:cNvPr>
          <p:cNvSpPr/>
          <p:nvPr/>
        </p:nvSpPr>
        <p:spPr>
          <a:xfrm>
            <a:off x="615077" y="437744"/>
            <a:ext cx="10961846" cy="6524863"/>
          </a:xfrm>
          <a:prstGeom prst="rect">
            <a:avLst/>
          </a:prstGeom>
        </p:spPr>
        <p:txBody>
          <a:bodyPr wrap="square">
            <a:spAutoFit/>
          </a:bodyPr>
          <a:lstStyle/>
          <a:p>
            <a:r>
              <a:rPr lang="en-GB" sz="3000" b="1" baseline="30000" dirty="0"/>
              <a:t>7 </a:t>
            </a:r>
            <a:r>
              <a:rPr lang="en-GB" sz="3000" b="1" dirty="0"/>
              <a:t>But to each one of us grace has been given as Christ apportioned it. </a:t>
            </a:r>
            <a:r>
              <a:rPr lang="en-GB" sz="3000" b="1" baseline="30000" dirty="0"/>
              <a:t>8 </a:t>
            </a:r>
            <a:r>
              <a:rPr lang="en-GB" sz="3000" b="1" dirty="0"/>
              <a:t>This is why it says:</a:t>
            </a:r>
          </a:p>
          <a:p>
            <a:r>
              <a:rPr lang="en-GB" sz="3000" b="1" dirty="0"/>
              <a:t>“When he ascended on high, he took many captives and gave gifts to his people.”</a:t>
            </a:r>
          </a:p>
          <a:p>
            <a:r>
              <a:rPr lang="en-GB" sz="3000" b="1" baseline="30000" dirty="0"/>
              <a:t>9 </a:t>
            </a:r>
            <a:r>
              <a:rPr lang="en-GB" sz="3000" b="1" dirty="0"/>
              <a:t>(What does “he ascended” mean except that he also descended to the lower, earthly regions? </a:t>
            </a:r>
            <a:r>
              <a:rPr lang="en-GB" sz="3000" b="1" baseline="30000" dirty="0"/>
              <a:t>10 </a:t>
            </a:r>
            <a:r>
              <a:rPr lang="en-GB" sz="3000" b="1" dirty="0"/>
              <a:t>He who descended is the very one who ascended higher than all the heavens, in order to fill the whole universe.) </a:t>
            </a:r>
            <a:r>
              <a:rPr lang="en-GB" sz="3000" b="1" baseline="30000" dirty="0"/>
              <a:t>11 </a:t>
            </a:r>
            <a:r>
              <a:rPr lang="en-GB" sz="3000" b="1" dirty="0"/>
              <a:t>So Christ himself gave the apostles, the prophets, the evangelists, the pastors and teachers, </a:t>
            </a:r>
            <a:r>
              <a:rPr lang="en-GB" sz="3000" b="1" baseline="30000" dirty="0"/>
              <a:t>12 </a:t>
            </a:r>
            <a:r>
              <a:rPr lang="en-GB" sz="3000" b="1" dirty="0"/>
              <a:t>to equip his people for works of service, so that the body of Christ may be built up </a:t>
            </a:r>
            <a:r>
              <a:rPr lang="en-GB" sz="3000" b="1" baseline="30000" dirty="0"/>
              <a:t>13 </a:t>
            </a:r>
            <a:r>
              <a:rPr lang="en-GB" sz="3000" b="1" dirty="0"/>
              <a:t>until we all reach unity in the faith and in the knowledge of the Son of God and become mature, attaining to the whole measure of the fullness of Christ.</a:t>
            </a:r>
          </a:p>
          <a:p>
            <a:r>
              <a:rPr lang="en-GB" sz="2800" b="1" dirty="0"/>
              <a:t> </a:t>
            </a:r>
          </a:p>
        </p:txBody>
      </p:sp>
    </p:spTree>
    <p:extLst>
      <p:ext uri="{BB962C8B-B14F-4D97-AF65-F5344CB8AC3E}">
        <p14:creationId xmlns:p14="http://schemas.microsoft.com/office/powerpoint/2010/main" val="84427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B54104-ACAB-436F-85DE-FBC4543C6C40}"/>
              </a:ext>
            </a:extLst>
          </p:cNvPr>
          <p:cNvSpPr/>
          <p:nvPr/>
        </p:nvSpPr>
        <p:spPr>
          <a:xfrm>
            <a:off x="615077" y="1320730"/>
            <a:ext cx="10961846" cy="4216539"/>
          </a:xfrm>
          <a:prstGeom prst="rect">
            <a:avLst/>
          </a:prstGeom>
        </p:spPr>
        <p:txBody>
          <a:bodyPr wrap="square">
            <a:spAutoFit/>
          </a:bodyPr>
          <a:lstStyle/>
          <a:p>
            <a:r>
              <a:rPr lang="en-GB" sz="3000" b="1" baseline="30000" dirty="0"/>
              <a:t>14 </a:t>
            </a:r>
            <a:r>
              <a:rPr lang="en-GB" sz="3000" b="1" dirty="0"/>
              <a:t>Then we will no longer be infants, tossed back and forth by the waves, and blown here and there by every wind of teaching and by the cunning and craftiness of people in their deceitful scheming. </a:t>
            </a:r>
            <a:r>
              <a:rPr lang="en-GB" sz="3000" b="1" baseline="30000" dirty="0"/>
              <a:t>15 </a:t>
            </a:r>
            <a:r>
              <a:rPr lang="en-GB" sz="3000" b="1" dirty="0"/>
              <a:t>Instead, speaking the truth in love, we will grow to become in every respect the mature body of him who is the head, that is, Christ. </a:t>
            </a:r>
            <a:r>
              <a:rPr lang="en-GB" sz="3000" b="1" baseline="30000" dirty="0"/>
              <a:t>16 </a:t>
            </a:r>
            <a:r>
              <a:rPr lang="en-GB" sz="3000" b="1" dirty="0"/>
              <a:t>From him the whole body, joined and held together by every supporting ligament, grows and builds itself up in love, as each part does its work.</a:t>
            </a:r>
          </a:p>
          <a:p>
            <a:r>
              <a:rPr lang="en-GB" sz="2800" b="1" dirty="0"/>
              <a:t> </a:t>
            </a:r>
          </a:p>
        </p:txBody>
      </p:sp>
    </p:spTree>
    <p:extLst>
      <p:ext uri="{BB962C8B-B14F-4D97-AF65-F5344CB8AC3E}">
        <p14:creationId xmlns:p14="http://schemas.microsoft.com/office/powerpoint/2010/main" val="339281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0B144D-C97F-4FD1-B366-1C7496D93561}"/>
              </a:ext>
            </a:extLst>
          </p:cNvPr>
          <p:cNvPicPr>
            <a:picLocks noChangeAspect="1"/>
          </p:cNvPicPr>
          <p:nvPr/>
        </p:nvPicPr>
        <p:blipFill>
          <a:blip r:embed="rId2"/>
          <a:stretch>
            <a:fillRect/>
          </a:stretch>
        </p:blipFill>
        <p:spPr>
          <a:xfrm>
            <a:off x="415636" y="304801"/>
            <a:ext cx="11239438" cy="6316564"/>
          </a:xfrm>
          <a:prstGeom prst="rect">
            <a:avLst/>
          </a:prstGeom>
        </p:spPr>
      </p:pic>
    </p:spTree>
    <p:extLst>
      <p:ext uri="{BB962C8B-B14F-4D97-AF65-F5344CB8AC3E}">
        <p14:creationId xmlns:p14="http://schemas.microsoft.com/office/powerpoint/2010/main" val="2964545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0B144D-C97F-4FD1-B366-1C7496D93561}"/>
              </a:ext>
            </a:extLst>
          </p:cNvPr>
          <p:cNvPicPr>
            <a:picLocks noChangeAspect="1"/>
          </p:cNvPicPr>
          <p:nvPr/>
        </p:nvPicPr>
        <p:blipFill>
          <a:blip r:embed="rId2"/>
          <a:stretch>
            <a:fillRect/>
          </a:stretch>
        </p:blipFill>
        <p:spPr>
          <a:xfrm>
            <a:off x="415636" y="304802"/>
            <a:ext cx="3303395" cy="1856508"/>
          </a:xfrm>
          <a:prstGeom prst="rect">
            <a:avLst/>
          </a:prstGeom>
        </p:spPr>
      </p:pic>
      <p:sp>
        <p:nvSpPr>
          <p:cNvPr id="3" name="TextBox 2">
            <a:extLst>
              <a:ext uri="{FF2B5EF4-FFF2-40B4-BE49-F238E27FC236}">
                <a16:creationId xmlns:a16="http://schemas.microsoft.com/office/drawing/2014/main" id="{7B4CA6F3-D4C3-4CD1-B8B7-33AD82EA6FF4}"/>
              </a:ext>
            </a:extLst>
          </p:cNvPr>
          <p:cNvSpPr txBox="1"/>
          <p:nvPr/>
        </p:nvSpPr>
        <p:spPr>
          <a:xfrm>
            <a:off x="626597" y="2305881"/>
            <a:ext cx="10938806" cy="4247317"/>
          </a:xfrm>
          <a:prstGeom prst="rect">
            <a:avLst/>
          </a:prstGeom>
          <a:noFill/>
        </p:spPr>
        <p:txBody>
          <a:bodyPr wrap="square" rtlCol="0">
            <a:spAutoFit/>
          </a:bodyPr>
          <a:lstStyle/>
          <a:p>
            <a:r>
              <a:rPr lang="en-GB" sz="3000" b="1" u="sng" dirty="0"/>
              <a:t>ATHOS</a:t>
            </a:r>
            <a:r>
              <a:rPr lang="en-GB" sz="3000" b="1" dirty="0"/>
              <a:t> – He was always calm and a thinker. Very good at judgement and planning.</a:t>
            </a:r>
          </a:p>
          <a:p>
            <a:endParaRPr lang="en-GB" sz="3000" dirty="0"/>
          </a:p>
          <a:p>
            <a:r>
              <a:rPr lang="en-GB" sz="3000" b="1" u="sng" dirty="0"/>
              <a:t>PORTHOS</a:t>
            </a:r>
            <a:r>
              <a:rPr lang="en-GB" sz="3000" b="1" dirty="0"/>
              <a:t> – he was the loudest and physically the strongest, and more than often relied on sheer power and bravery in combat.</a:t>
            </a:r>
          </a:p>
          <a:p>
            <a:endParaRPr lang="en-GB" sz="3000" dirty="0"/>
          </a:p>
          <a:p>
            <a:r>
              <a:rPr lang="en-GB" sz="3000" b="1" u="sng" dirty="0"/>
              <a:t>ARAMIS</a:t>
            </a:r>
            <a:r>
              <a:rPr lang="en-GB" sz="3000" b="1" dirty="0"/>
              <a:t> – He was the most intelligent of all of them. Highly educated and skilled in strategy, tactics and plans. An excellent swordsman who was cunning and understood diplomacy.</a:t>
            </a:r>
          </a:p>
        </p:txBody>
      </p:sp>
    </p:spTree>
    <p:extLst>
      <p:ext uri="{BB962C8B-B14F-4D97-AF65-F5344CB8AC3E}">
        <p14:creationId xmlns:p14="http://schemas.microsoft.com/office/powerpoint/2010/main" val="4060853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4E5AB4-A76A-4CB5-B788-1A1578D3BDA2}"/>
              </a:ext>
            </a:extLst>
          </p:cNvPr>
          <p:cNvPicPr>
            <a:picLocks noChangeAspect="1"/>
          </p:cNvPicPr>
          <p:nvPr/>
        </p:nvPicPr>
        <p:blipFill>
          <a:blip r:embed="rId2"/>
          <a:stretch>
            <a:fillRect/>
          </a:stretch>
        </p:blipFill>
        <p:spPr>
          <a:xfrm>
            <a:off x="3075709" y="0"/>
            <a:ext cx="5915891" cy="6858000"/>
          </a:xfrm>
          <a:prstGeom prst="rect">
            <a:avLst/>
          </a:prstGeom>
        </p:spPr>
      </p:pic>
    </p:spTree>
    <p:extLst>
      <p:ext uri="{BB962C8B-B14F-4D97-AF65-F5344CB8AC3E}">
        <p14:creationId xmlns:p14="http://schemas.microsoft.com/office/powerpoint/2010/main" val="865992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97ED32-49B2-4EE8-8620-63A801ACFB73}"/>
              </a:ext>
            </a:extLst>
          </p:cNvPr>
          <p:cNvSpPr txBox="1"/>
          <p:nvPr/>
        </p:nvSpPr>
        <p:spPr>
          <a:xfrm>
            <a:off x="1514764" y="932873"/>
            <a:ext cx="9328388" cy="3077766"/>
          </a:xfrm>
          <a:prstGeom prst="rect">
            <a:avLst/>
          </a:prstGeom>
          <a:noFill/>
        </p:spPr>
        <p:txBody>
          <a:bodyPr wrap="none" rtlCol="0">
            <a:spAutoFit/>
          </a:bodyPr>
          <a:lstStyle/>
          <a:p>
            <a:r>
              <a:rPr lang="en-GB" sz="4000" b="1" u="sng" dirty="0">
                <a:latin typeface="Another Typewriter" pitchFamily="1" charset="0"/>
              </a:rPr>
              <a:t>ALL FOR ONE AND ONE FOR ALL</a:t>
            </a:r>
          </a:p>
          <a:p>
            <a:endParaRPr lang="en-GB" sz="4000" b="1" dirty="0">
              <a:latin typeface="Another Typewriter" pitchFamily="1" charset="0"/>
            </a:endParaRPr>
          </a:p>
          <a:p>
            <a:br>
              <a:rPr lang="en-GB" dirty="0"/>
            </a:br>
            <a:r>
              <a:rPr lang="en-GB" sz="3200" b="1" dirty="0"/>
              <a:t>”It signifies an approach where a group acts for the </a:t>
            </a:r>
          </a:p>
          <a:p>
            <a:r>
              <a:rPr lang="en-GB" sz="3200" b="1" dirty="0"/>
              <a:t>benefit of the whole, </a:t>
            </a:r>
          </a:p>
          <a:p>
            <a:r>
              <a:rPr lang="en-GB" sz="3200" b="1" dirty="0"/>
              <a:t>and the whole acts for the benefit of each individual”.</a:t>
            </a:r>
          </a:p>
        </p:txBody>
      </p:sp>
    </p:spTree>
    <p:extLst>
      <p:ext uri="{BB962C8B-B14F-4D97-AF65-F5344CB8AC3E}">
        <p14:creationId xmlns:p14="http://schemas.microsoft.com/office/powerpoint/2010/main" val="2918721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B6F682-A594-4C1E-AC81-DD31CFD6A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7420" y="193964"/>
            <a:ext cx="6468424" cy="4318000"/>
          </a:xfrm>
          <a:prstGeom prst="rect">
            <a:avLst/>
          </a:prstGeom>
        </p:spPr>
      </p:pic>
      <p:pic>
        <p:nvPicPr>
          <p:cNvPr id="4" name="Picture 3">
            <a:extLst>
              <a:ext uri="{FF2B5EF4-FFF2-40B4-BE49-F238E27FC236}">
                <a16:creationId xmlns:a16="http://schemas.microsoft.com/office/drawing/2014/main" id="{2D38ABF6-C51A-444D-8073-FE72FABD8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66" y="2619340"/>
            <a:ext cx="6242304" cy="4044696"/>
          </a:xfrm>
          <a:prstGeom prst="rect">
            <a:avLst/>
          </a:prstGeom>
        </p:spPr>
      </p:pic>
      <p:sp>
        <p:nvSpPr>
          <p:cNvPr id="9" name="TextBox 8">
            <a:extLst>
              <a:ext uri="{FF2B5EF4-FFF2-40B4-BE49-F238E27FC236}">
                <a16:creationId xmlns:a16="http://schemas.microsoft.com/office/drawing/2014/main" id="{3160C8E0-061F-42A7-A8E9-FAD38781DEE6}"/>
              </a:ext>
            </a:extLst>
          </p:cNvPr>
          <p:cNvSpPr txBox="1"/>
          <p:nvPr/>
        </p:nvSpPr>
        <p:spPr>
          <a:xfrm>
            <a:off x="413938" y="471048"/>
            <a:ext cx="4451219" cy="2708434"/>
          </a:xfrm>
          <a:prstGeom prst="rect">
            <a:avLst/>
          </a:prstGeom>
          <a:noFill/>
        </p:spPr>
        <p:txBody>
          <a:bodyPr wrap="none" rtlCol="0">
            <a:spAutoFit/>
          </a:bodyPr>
          <a:lstStyle/>
          <a:p>
            <a:pPr algn="ctr"/>
            <a:r>
              <a:rPr lang="en-GB" sz="4000" b="1" u="sng" dirty="0">
                <a:latin typeface="Another Typewriter" pitchFamily="1" charset="0"/>
              </a:rPr>
              <a:t>FEDERAL PALACE</a:t>
            </a:r>
            <a:br>
              <a:rPr lang="en-GB" sz="4000" b="1" u="sng" dirty="0">
                <a:latin typeface="Another Typewriter" pitchFamily="1" charset="0"/>
              </a:rPr>
            </a:br>
            <a:r>
              <a:rPr lang="en-GB" sz="4000" b="1" u="sng" dirty="0">
                <a:latin typeface="Another Typewriter" pitchFamily="1" charset="0"/>
              </a:rPr>
              <a:t>OF SWITZERLAND</a:t>
            </a:r>
          </a:p>
          <a:p>
            <a:endParaRPr lang="en-GB" sz="4000" b="1" dirty="0">
              <a:latin typeface="Another Typewriter" pitchFamily="1" charset="0"/>
            </a:endParaRPr>
          </a:p>
          <a:p>
            <a:br>
              <a:rPr lang="en-GB" dirty="0"/>
            </a:br>
            <a:endParaRPr lang="en-GB" sz="3200" b="1" dirty="0"/>
          </a:p>
        </p:txBody>
      </p:sp>
      <p:sp>
        <p:nvSpPr>
          <p:cNvPr id="10" name="TextBox 9">
            <a:extLst>
              <a:ext uri="{FF2B5EF4-FFF2-40B4-BE49-F238E27FC236}">
                <a16:creationId xmlns:a16="http://schemas.microsoft.com/office/drawing/2014/main" id="{A310AC64-7448-409C-95A5-CDB49426F60C}"/>
              </a:ext>
            </a:extLst>
          </p:cNvPr>
          <p:cNvSpPr txBox="1"/>
          <p:nvPr/>
        </p:nvSpPr>
        <p:spPr>
          <a:xfrm>
            <a:off x="7068738" y="4807521"/>
            <a:ext cx="4025461" cy="2708434"/>
          </a:xfrm>
          <a:prstGeom prst="rect">
            <a:avLst/>
          </a:prstGeom>
          <a:noFill/>
        </p:spPr>
        <p:txBody>
          <a:bodyPr wrap="none" rtlCol="0">
            <a:spAutoFit/>
          </a:bodyPr>
          <a:lstStyle/>
          <a:p>
            <a:pPr algn="ctr"/>
            <a:r>
              <a:rPr lang="en-GB" sz="4000" b="1" u="sng" dirty="0">
                <a:latin typeface="Another Typewriter" pitchFamily="1" charset="0"/>
              </a:rPr>
              <a:t>AN ATTITUDE </a:t>
            </a:r>
            <a:br>
              <a:rPr lang="en-GB" sz="4000" b="1" u="sng" dirty="0">
                <a:latin typeface="Another Typewriter" pitchFamily="1" charset="0"/>
              </a:rPr>
            </a:br>
            <a:r>
              <a:rPr lang="en-GB" sz="4000" b="1" u="sng" dirty="0">
                <a:latin typeface="Another Typewriter" pitchFamily="1" charset="0"/>
              </a:rPr>
              <a:t>FOR OUR LIVES</a:t>
            </a:r>
          </a:p>
          <a:p>
            <a:endParaRPr lang="en-GB" sz="4000" b="1" dirty="0">
              <a:latin typeface="Another Typewriter" pitchFamily="1" charset="0"/>
            </a:endParaRPr>
          </a:p>
          <a:p>
            <a:br>
              <a:rPr lang="en-GB" dirty="0"/>
            </a:br>
            <a:endParaRPr lang="en-GB" sz="3200" b="1" dirty="0"/>
          </a:p>
        </p:txBody>
      </p:sp>
    </p:spTree>
    <p:extLst>
      <p:ext uri="{BB962C8B-B14F-4D97-AF65-F5344CB8AC3E}">
        <p14:creationId xmlns:p14="http://schemas.microsoft.com/office/powerpoint/2010/main" val="1805451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1255</Words>
  <Application>Microsoft Office PowerPoint</Application>
  <PresentationFormat>Widescreen</PresentationFormat>
  <Paragraphs>64</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Another Typewriter</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Freeman</dc:creator>
  <cp:lastModifiedBy>John Freeman</cp:lastModifiedBy>
  <cp:revision>26</cp:revision>
  <dcterms:created xsi:type="dcterms:W3CDTF">2026-03-18T19:10:32Z</dcterms:created>
  <dcterms:modified xsi:type="dcterms:W3CDTF">2026-03-20T17:41:16Z</dcterms:modified>
</cp:coreProperties>
</file>